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7cda2f1f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7cda2f1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7cda2f1f9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7cda2f1f9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cda2f1f9_1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cda2f1f9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cda2f1f9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cda2f1f9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7cda2f1f9_1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7cda2f1f9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7cda2f1f9_1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7cda2f1f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7cda2f1f9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87cda2f1f9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87cda2f1f9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87cda2f1f9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7cda2f1f9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7cda2f1f9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7cda2f1f9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87cda2f1f9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7cda2f1f9_1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7cda2f1f9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7cda2f1f9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7cda2f1f9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87cda2f1f9_1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87cda2f1f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Practica 2 ApC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Ivan Peñarando Martínez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Joel Marco Quiroga Poma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Ferran Martínez Reyes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para los modelos</a:t>
            </a:r>
            <a:endParaRPr/>
          </a:p>
        </p:txBody>
      </p:sp>
      <p:pic>
        <p:nvPicPr>
          <p:cNvPr id="352" name="Google Shape;352;p22"/>
          <p:cNvPicPr preferRelativeResize="0"/>
          <p:nvPr/>
        </p:nvPicPr>
        <p:blipFill rotWithShape="1">
          <a:blip r:embed="rId3">
            <a:alphaModFix/>
          </a:blip>
          <a:srcRect b="1548" l="1569" r="926" t="22911"/>
          <a:stretch/>
        </p:blipFill>
        <p:spPr>
          <a:xfrm>
            <a:off x="482600" y="1705675"/>
            <a:ext cx="7696250" cy="29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/>
          <p:nvPr/>
        </p:nvSpPr>
        <p:spPr>
          <a:xfrm>
            <a:off x="898600" y="1227800"/>
            <a:ext cx="6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Correlación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con el target de los 2 mejores atributos: ram y battery_power: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k-fold con el modelo SVC</a:t>
            </a:r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49" y="1637100"/>
            <a:ext cx="3163650" cy="25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675400"/>
            <a:ext cx="3071402" cy="244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de diferentes modelos</a:t>
            </a:r>
            <a:endParaRPr/>
          </a:p>
        </p:txBody>
      </p:sp>
      <p:pic>
        <p:nvPicPr>
          <p:cNvPr id="366" name="Google Shape;3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325" y="1500300"/>
            <a:ext cx="42862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/>
        </p:nvSpPr>
        <p:spPr>
          <a:xfrm>
            <a:off x="6231925" y="1672375"/>
            <a:ext cx="2313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gráficos de clusterización de los modelos: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-SVC con kernel linear.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-SVC con kernel rbf.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-SVC con kernel poly.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-LinearSVC.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Muchas Gracias</a:t>
            </a:r>
            <a:endParaRPr/>
          </a:p>
        </p:txBody>
      </p:sp>
      <p:sp>
        <p:nvSpPr>
          <p:cNvPr id="373" name="Google Shape;373;p2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Ivan Peñarando Martínez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Joel Marco Quiroga Poma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Ferran Martínez Reyes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base de datos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399975"/>
            <a:ext cx="7030500" cy="3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-"/>
            </a:pPr>
            <a:r>
              <a:rPr lang="es">
                <a:solidFill>
                  <a:srgbClr val="424242"/>
                </a:solidFill>
              </a:rPr>
              <a:t>Mobile Price Classification</a:t>
            </a:r>
            <a:endParaRPr>
              <a:solidFill>
                <a:srgbClr val="42424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21 Atributos: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Continuos (Battery Power)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Binarios (BT, Wi-Fi, …)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Categóricos (Price_range)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-"/>
            </a:pPr>
            <a:r>
              <a:rPr lang="es">
                <a:solidFill>
                  <a:srgbClr val="424242"/>
                </a:solidFill>
              </a:rPr>
              <a:t>Target escogido: PRICE_RANGE = </a:t>
            </a:r>
            <a:r>
              <a:rPr b="1" lang="es" sz="1200"/>
              <a:t>0</a:t>
            </a:r>
            <a:r>
              <a:rPr lang="es" sz="1200"/>
              <a:t> (Low), </a:t>
            </a:r>
            <a:r>
              <a:rPr b="1" lang="es" sz="1200"/>
              <a:t>1 </a:t>
            </a:r>
            <a:r>
              <a:rPr lang="es" sz="1200"/>
              <a:t>(Medium), </a:t>
            </a:r>
            <a:r>
              <a:rPr b="1" lang="es" sz="1200"/>
              <a:t>2 </a:t>
            </a:r>
            <a:r>
              <a:rPr lang="es" sz="1200"/>
              <a:t>(High), </a:t>
            </a:r>
            <a:r>
              <a:rPr b="1" lang="es" sz="1200"/>
              <a:t>3</a:t>
            </a:r>
            <a:r>
              <a:rPr lang="es" sz="1200"/>
              <a:t> (Very High)</a:t>
            </a:r>
            <a:endParaRPr>
              <a:solidFill>
                <a:srgbClr val="42424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</a:rPr>
              <a:t>Único atributo categórico, interesante para clasificación → Clasificar gamma de precio del teléfono dado sus componentes.</a:t>
            </a:r>
            <a:endParaRPr>
              <a:solidFill>
                <a:srgbClr val="42424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Char char="-"/>
            </a:pPr>
            <a:r>
              <a:rPr lang="es">
                <a:solidFill>
                  <a:srgbClr val="424242"/>
                </a:solidFill>
              </a:rPr>
              <a:t>¿Etiquetas balanceadas? </a:t>
            </a:r>
            <a:endParaRPr>
              <a:solidFill>
                <a:srgbClr val="424242"/>
              </a:solidFill>
            </a:endParaRPr>
          </a:p>
          <a:p>
            <a:pPr indent="45720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</a:rPr>
              <a:t>La media tendría que ser 2</a:t>
            </a:r>
            <a:endParaRPr>
              <a:solidFill>
                <a:srgbClr val="42424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000" y="3947438"/>
            <a:ext cx="1860116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850" y="3981975"/>
            <a:ext cx="27336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4161788" y="3905288"/>
            <a:ext cx="452400" cy="39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Correlación entre atributos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4198625" y="14791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…</a:t>
            </a:r>
            <a:endParaRPr sz="1600"/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b="0" l="0" r="8458" t="48930"/>
          <a:stretch/>
        </p:blipFill>
        <p:spPr>
          <a:xfrm>
            <a:off x="1717600" y="1957225"/>
            <a:ext cx="5362077" cy="2250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/>
          <p:nvPr/>
        </p:nvSpPr>
        <p:spPr>
          <a:xfrm>
            <a:off x="1262375" y="3275150"/>
            <a:ext cx="5121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5162925" y="3147100"/>
            <a:ext cx="248400" cy="783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2415975" y="3147100"/>
            <a:ext cx="248400" cy="11898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 txBox="1"/>
          <p:nvPr/>
        </p:nvSpPr>
        <p:spPr>
          <a:xfrm>
            <a:off x="2802138" y="4238100"/>
            <a:ext cx="43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Posibles predictores: RAM, (Battery_power?)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2930390" y="1227800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Atributo a predecir: Price_range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Preprocessing</a:t>
            </a:r>
            <a:endParaRPr/>
          </a:p>
        </p:txBody>
      </p:sp>
      <p:sp>
        <p:nvSpPr>
          <p:cNvPr id="310" name="Google Shape;310;p17"/>
          <p:cNvSpPr txBox="1"/>
          <p:nvPr>
            <p:ph idx="1" type="body"/>
          </p:nvPr>
        </p:nvSpPr>
        <p:spPr>
          <a:xfrm>
            <a:off x="1303800" y="1249325"/>
            <a:ext cx="70305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¿</a:t>
            </a:r>
            <a:r>
              <a:rPr lang="es"/>
              <a:t>Datos Normalizados?             (Varianzas/Rangos de los valores son diferentes)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¿Necesario normalizar?         MVS  </a:t>
            </a:r>
            <a:r>
              <a:rPr lang="es"/>
              <a:t>asume</a:t>
            </a:r>
            <a:r>
              <a:rPr lang="es"/>
              <a:t> que datos </a:t>
            </a:r>
            <a:r>
              <a:rPr lang="es"/>
              <a:t>están</a:t>
            </a:r>
            <a:r>
              <a:rPr lang="es"/>
              <a:t> normalizados en rango [0, 1]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.</a:t>
            </a:r>
            <a:r>
              <a:rPr lang="es"/>
              <a:t>  </a:t>
            </a:r>
            <a:r>
              <a:rPr lang="es">
                <a:solidFill>
                  <a:schemeClr val="lt1"/>
                </a:solidFill>
              </a:rPr>
              <a:t>. </a:t>
            </a:r>
            <a:r>
              <a:rPr lang="es"/>
              <a:t>                                            (</a:t>
            </a:r>
            <a:r>
              <a:rPr lang="es"/>
              <a:t>Normalización vía escalado a rango</a:t>
            </a:r>
            <a:r>
              <a:rPr lang="es"/>
              <a:t>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Datos sin errores (NaN, dataset.mean, … 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 Codificación atributos </a:t>
            </a:r>
            <a:r>
              <a:rPr lang="es"/>
              <a:t>categóricos</a:t>
            </a:r>
            <a:r>
              <a:rPr lang="es"/>
              <a:t>  → Relación Ordinal →  OrdinalEncoder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 No es necesario aplicar PCA   →    ≤ 2 Predictores   →    Visualizable: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00" y="2201150"/>
            <a:ext cx="254250" cy="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300" y="1703000"/>
            <a:ext cx="254250" cy="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125" y="1303425"/>
            <a:ext cx="254250" cy="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 rotWithShape="1">
          <a:blip r:embed="rId5">
            <a:alphaModFix/>
          </a:blip>
          <a:srcRect b="52959" l="0" r="51378" t="3028"/>
          <a:stretch/>
        </p:blipFill>
        <p:spPr>
          <a:xfrm>
            <a:off x="2984425" y="3338125"/>
            <a:ext cx="2470099" cy="15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 Selection</a:t>
            </a:r>
            <a:endParaRPr/>
          </a:p>
        </p:txBody>
      </p:sp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981875" y="1522800"/>
            <a:ext cx="45264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Regresión logística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Máquinas de vectores de soporte (SVM)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“price_range” categórico → Clasificación Multiclase OvR</a:t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275" y="2682700"/>
            <a:ext cx="2050925" cy="19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312" y="318400"/>
            <a:ext cx="2287000" cy="19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875" y="2475088"/>
            <a:ext cx="3302447" cy="23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Crossvalidation</a:t>
            </a:r>
            <a:endParaRPr/>
          </a:p>
        </p:txBody>
      </p:sp>
      <p:sp>
        <p:nvSpPr>
          <p:cNvPr id="329" name="Google Shape;329;p19"/>
          <p:cNvSpPr txBox="1"/>
          <p:nvPr>
            <p:ph idx="1" type="body"/>
          </p:nvPr>
        </p:nvSpPr>
        <p:spPr>
          <a:xfrm>
            <a:off x="5744400" y="1904225"/>
            <a:ext cx="2589900" cy="29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 para comprobar si nuestro modelo está haciendo un buen trabajo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Garantiza que los resultados sean independientes de la partición entre train y test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25" y="1775425"/>
            <a:ext cx="4618639" cy="25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 analysis</a:t>
            </a:r>
            <a:endParaRPr/>
          </a:p>
        </p:txBody>
      </p:sp>
      <p:sp>
        <p:nvSpPr>
          <p:cNvPr id="336" name="Google Shape;336;p20"/>
          <p:cNvSpPr txBox="1"/>
          <p:nvPr>
            <p:ph idx="1" type="body"/>
          </p:nvPr>
        </p:nvSpPr>
        <p:spPr>
          <a:xfrm>
            <a:off x="1475475" y="4011675"/>
            <a:ext cx="2752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Curva de ROC</a:t>
            </a:r>
            <a:endParaRPr b="1"/>
          </a:p>
        </p:txBody>
      </p:sp>
      <p:pic>
        <p:nvPicPr>
          <p:cNvPr id="337" name="Google Shape;3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950" y="1362050"/>
            <a:ext cx="3460350" cy="27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00" y="1525503"/>
            <a:ext cx="3028650" cy="23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0"/>
          <p:cNvSpPr txBox="1"/>
          <p:nvPr>
            <p:ph idx="1" type="body"/>
          </p:nvPr>
        </p:nvSpPr>
        <p:spPr>
          <a:xfrm>
            <a:off x="5582100" y="4126125"/>
            <a:ext cx="27522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Curva precision-recall</a:t>
            </a:r>
            <a:endParaRPr b="1"/>
          </a:p>
        </p:txBody>
      </p:sp>
      <p:sp>
        <p:nvSpPr>
          <p:cNvPr id="340" name="Google Shape;340;p20"/>
          <p:cNvSpPr txBox="1"/>
          <p:nvPr>
            <p:ph idx="1" type="body"/>
          </p:nvPr>
        </p:nvSpPr>
        <p:spPr>
          <a:xfrm>
            <a:off x="1303800" y="4309325"/>
            <a:ext cx="2752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Valores muy buenos…</a:t>
            </a:r>
            <a:endParaRPr/>
          </a:p>
        </p:txBody>
      </p:sp>
      <p:sp>
        <p:nvSpPr>
          <p:cNvPr id="341" name="Google Shape;341;p20"/>
          <p:cNvSpPr txBox="1"/>
          <p:nvPr>
            <p:ph idx="1" type="body"/>
          </p:nvPr>
        </p:nvSpPr>
        <p:spPr>
          <a:xfrm>
            <a:off x="5582100" y="4461725"/>
            <a:ext cx="2752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Valores no tan buenos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